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588" r:id="rId2"/>
    <p:sldId id="427" r:id="rId3"/>
    <p:sldId id="431" r:id="rId4"/>
    <p:sldId id="428" r:id="rId5"/>
    <p:sldId id="466" r:id="rId6"/>
    <p:sldId id="465" r:id="rId7"/>
    <p:sldId id="562" r:id="rId8"/>
    <p:sldId id="563" r:id="rId9"/>
    <p:sldId id="564" r:id="rId10"/>
    <p:sldId id="565" r:id="rId11"/>
    <p:sldId id="566" r:id="rId12"/>
    <p:sldId id="570" r:id="rId13"/>
    <p:sldId id="503" r:id="rId14"/>
    <p:sldId id="560" r:id="rId15"/>
    <p:sldId id="359" r:id="rId16"/>
    <p:sldId id="316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7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9419B-273F-304D-88C8-F59CAB8D1955}" type="datetimeFigureOut">
              <a:rPr lang="en-US" smtClean="0"/>
              <a:t>3/6/20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A57AF-91A7-094B-B45A-506E69BB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8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0E713C-23E5-41DB-8B57-77CEABE9DF9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11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6CF0-2B8A-8148-96D7-981913284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280B94-6780-A745-A253-1B922B283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AC28E-6FA9-C64D-8FE4-689C1EFD2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26D5-63E7-8245-B281-94E7DE11AAE0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8264E-E522-914D-9271-FA12429E7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2A168-6EC4-984F-9F50-570CC22BD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7156-89A0-904E-9EB9-1E5402319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0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E1DBE-0C9E-254A-BD99-B1B7B6FD8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C17BC3-94D1-BC42-86B8-FC00C2EDE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0237-CD00-4149-AC1B-4D6DFAFD3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26D5-63E7-8245-B281-94E7DE11AAE0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51118-2044-7848-87D2-4389F440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26D5-7C9D-5945-A1DF-D8BA3BA0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7156-89A0-904E-9EB9-1E5402319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2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C8ED26-FC9B-CB46-A3BB-8DB5457B7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33714-64A7-B248-B8DE-FAF478314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A9DD2-E54D-194C-B1D3-2E167AA85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26D5-63E7-8245-B281-94E7DE11AAE0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72F78-82F7-164E-A477-46660F5E9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F8A99-F60B-C343-920F-2CD50492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7156-89A0-904E-9EB9-1E5402319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49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1EB77-9D5B-4D87-8A9D-7A34B5AFD4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22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6D5A-D686-1844-84D2-FE7B491E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867D5-D895-FB43-82F6-E0D045D13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C5F91-6C36-FB4A-889F-3C2BEE315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26D5-63E7-8245-B281-94E7DE11AAE0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8CB80-95E7-DD43-A883-C22C64C62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7D6C2-A5CB-9B41-9670-6ACE29113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7156-89A0-904E-9EB9-1E5402319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9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89031-5A4A-2148-9772-5F17890D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3B3B0-9720-8D4A-8821-71ABA199A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353A4-34CA-CF4C-96AB-A698BDD16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26D5-63E7-8245-B281-94E7DE11AAE0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B7A2A-D9F8-2A44-AB8B-836F05834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06946-7379-7740-B013-E8B4660F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7156-89A0-904E-9EB9-1E5402319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1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8D3A5-7E50-6A47-807A-1672BACE7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055F-667C-7A4A-9DAB-62B32DC96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3CCE3-3872-9340-877D-28057CCD0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45AFE-1517-624B-A64E-6A9A48D29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26D5-63E7-8245-B281-94E7DE11AAE0}" type="datetimeFigureOut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A0DBE-ABDD-904A-932A-B5103D105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67164-E561-EB4B-9B7D-66DE59E95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7156-89A0-904E-9EB9-1E5402319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0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55E95-CFCD-7E4F-A791-7FA0E715B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5F092-4AF9-B44F-921C-ED6662DCB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39545-E9A2-AE45-94A0-8899842C9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2DCD2-F36A-7042-8011-D589B44BB6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0D19A5-7C56-8641-808B-902EDB0D0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547F3B-9A13-924C-85F5-E262ACD81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26D5-63E7-8245-B281-94E7DE11AAE0}" type="datetimeFigureOut">
              <a:rPr lang="en-US" smtClean="0"/>
              <a:t>3/6/20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C80521-0366-5748-A17F-7650100B4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8D4B60-84E6-B449-BD04-C8DB7F16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7156-89A0-904E-9EB9-1E5402319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4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AE013-93CE-A541-9843-EEF94A0AE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AA1A02-4159-D946-96D8-C4BFB2214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26D5-63E7-8245-B281-94E7DE11AAE0}" type="datetimeFigureOut">
              <a:rPr lang="en-US" smtClean="0"/>
              <a:t>3/6/20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F9CE1-FB0D-4B40-A024-AC61A3D81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5EAFD-75C1-064A-B0FF-1FD16D35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7156-89A0-904E-9EB9-1E5402319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4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A25859-8940-2945-8168-DAED99194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26D5-63E7-8245-B281-94E7DE11AAE0}" type="datetimeFigureOut">
              <a:rPr lang="en-US" smtClean="0"/>
              <a:t>3/6/20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285066-67CB-3440-A29C-B4A5DA700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3BB2C-3425-6D42-9CA2-FC89120F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7156-89A0-904E-9EB9-1E5402319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1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58A5D-A26F-FA4F-B27E-6683D4013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08585-92A1-5042-A147-979E9D79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C82DBC-6C87-D645-A18C-9AE3C8D93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64CE0-4DC1-E64A-ACB5-2A307EA5C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26D5-63E7-8245-B281-94E7DE11AAE0}" type="datetimeFigureOut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78BC3-72C8-7D41-8593-CDB7D3446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88CAB-D07B-7A48-A4BC-6B8A766E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7156-89A0-904E-9EB9-1E5402319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0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B6F2A-9330-7747-9100-EA351905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EA74FB-5F7E-AB4C-A641-97BA8C9C4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3BDE1-705D-5046-A1BA-5C96773CA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16EC7-CF0C-FA49-9394-5FEB386C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26D5-63E7-8245-B281-94E7DE11AAE0}" type="datetimeFigureOut">
              <a:rPr lang="en-US" smtClean="0"/>
              <a:t>3/6/20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D5241-01DA-1246-A320-07E2C0003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99D5E5-0AA2-1742-99BA-70BF243F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7156-89A0-904E-9EB9-1E5402319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6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1E1EA6-229B-C940-8E60-6277194B1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B4418-1E23-6143-902F-26DF3C644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72290-814D-F34C-8FFD-0ACE12F8F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C26D5-63E7-8245-B281-94E7DE11AAE0}" type="datetimeFigureOut">
              <a:rPr lang="en-US" smtClean="0"/>
              <a:t>3/6/20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443FC-2DF8-414A-93C7-B0374F3D8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E584D-04BF-4E42-8A85-52A4E0905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A7156-89A0-904E-9EB9-1E5402319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2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file:///upload.wikimedia.org/wikipedia/en/7/7b/JamesBrady_BillClinto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google.com/url?sa=i&amp;rct=j&amp;q=fcc&amp;source=images&amp;cd=&amp;cad=rja&amp;docid=vCiC_7mbn2gZJM&amp;tbnid=w86KqjIyoIja3M:&amp;ved=0CAUQjRw&amp;url=http://icannwiki.com/index.php/FCC&amp;ei=tFsbUvzoE4igqQGw_oDQDQ&amp;bvm=bv.51156542,d.aWc&amp;psig=AFQjCNF4EGoh7KcBgGi44o19eYmqKsNt0Q&amp;ust=137761105817362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24sJe9H29N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7834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Markets Consist of Buyers (Households) 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and Sellers (Firms)</a:t>
            </a:r>
          </a:p>
        </p:txBody>
      </p:sp>
      <p:pic>
        <p:nvPicPr>
          <p:cNvPr id="12290" name="Picture 2" descr="ac6fd206-6d6b-4a99-9401-5f2db6857ede@namprd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5"/>
          <a:stretch/>
        </p:blipFill>
        <p:spPr bwMode="auto">
          <a:xfrm>
            <a:off x="7086601" y="1212310"/>
            <a:ext cx="2892029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2" name="Picture 4" descr="a751ed26-fc77-4c7d-b937-88a64742eb5a@namprd0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t="4222"/>
          <a:stretch/>
        </p:blipFill>
        <p:spPr bwMode="auto">
          <a:xfrm>
            <a:off x="1752600" y="1193260"/>
            <a:ext cx="4953000" cy="3419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57401" y="4800601"/>
            <a:ext cx="7921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A free market would operate with very little government interference</a:t>
            </a:r>
          </a:p>
        </p:txBody>
      </p:sp>
    </p:spTree>
    <p:extLst>
      <p:ext uri="{BB962C8B-B14F-4D97-AF65-F5344CB8AC3E}">
        <p14:creationId xmlns:p14="http://schemas.microsoft.com/office/powerpoint/2010/main" val="668360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1752600" y="682000"/>
            <a:ext cx="8382000" cy="1756401"/>
          </a:xfrm>
          <a:solidFill>
            <a:srgbClr val="002060"/>
          </a:solidFill>
          <a:ln>
            <a:solidFill>
              <a:schemeClr val="tx1"/>
            </a:solidFill>
          </a:ln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Right to own physical or intellectual property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Physical - Cars, homes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Intellectual - patents, copyrights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1"/>
            <a:ext cx="4531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Protect Property Rights</a:t>
            </a:r>
          </a:p>
        </p:txBody>
      </p:sp>
      <p:pic>
        <p:nvPicPr>
          <p:cNvPr id="14338" name="Picture 2" descr="e12e6a68-6e88-4be7-b0d1-6af13a85d8d2@namprd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055" y="2743200"/>
            <a:ext cx="4485736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e86efcdc-4fd9-434a-bd95-21f0c1ed1248@namprd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3910788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231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600200" y="707887"/>
            <a:ext cx="8991600" cy="1741973"/>
          </a:xfrm>
          <a:solidFill>
            <a:srgbClr val="002060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900" dirty="0">
                <a:latin typeface="Calibri" pitchFamily="34" charset="0"/>
                <a:cs typeface="Calibri" pitchFamily="34" charset="0"/>
              </a:rPr>
              <a:t>Negative Externality – negative effects experienced by a third party.</a:t>
            </a:r>
          </a:p>
          <a:p>
            <a:pPr lvl="1">
              <a:buFont typeface="Wingdings" pitchFamily="2" charset="2"/>
              <a:buChar char="§"/>
            </a:pPr>
            <a:r>
              <a:rPr lang="en-US" sz="2900" dirty="0">
                <a:solidFill>
                  <a:srgbClr val="00CC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900" baseline="30000" dirty="0">
                <a:solidFill>
                  <a:srgbClr val="00CCFF"/>
                </a:solidFill>
                <a:latin typeface="Calibri" pitchFamily="34" charset="0"/>
                <a:cs typeface="Calibri" pitchFamily="34" charset="0"/>
              </a:rPr>
              <a:t>nd</a:t>
            </a:r>
            <a:r>
              <a:rPr lang="en-US" sz="2900" dirty="0">
                <a:solidFill>
                  <a:srgbClr val="00CCFF"/>
                </a:solidFill>
                <a:latin typeface="Calibri" pitchFamily="34" charset="0"/>
                <a:cs typeface="Calibri" pitchFamily="34" charset="0"/>
              </a:rPr>
              <a:t> hand smoke, chemical waste dumping, etc. 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2900" dirty="0">
              <a:latin typeface="Calibri" pitchFamily="34" charset="0"/>
              <a:cs typeface="Calibri" pitchFamily="34" charset="0"/>
            </a:endParaRPr>
          </a:p>
          <a:p>
            <a:pPr marL="136525" indent="0">
              <a:buNone/>
            </a:pPr>
            <a:endParaRPr lang="en-US" sz="2900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0"/>
            <a:ext cx="33171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Failure </a:t>
            </a:r>
          </a:p>
        </p:txBody>
      </p:sp>
      <p:pic>
        <p:nvPicPr>
          <p:cNvPr id="17410" name="Picture 2" descr="d69c5f5b-8cad-4049-b719-76e3f53f9d84@namprd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600822"/>
            <a:ext cx="4207467" cy="2664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bbe26117-d21a-4297-9962-f54cf364e9a5@namprd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07" y="2580041"/>
            <a:ext cx="4183638" cy="2706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937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1524000" y="609600"/>
            <a:ext cx="9144000" cy="1295400"/>
          </a:xfrm>
          <a:solidFill>
            <a:srgbClr val="002060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00CCFF"/>
                </a:solidFill>
                <a:latin typeface="Calibri" pitchFamily="34" charset="0"/>
                <a:cs typeface="Calibri" pitchFamily="34" charset="0"/>
              </a:rPr>
              <a:t>Regulation Government creates rules for a market. 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Deregulation – Government reduces rules 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6910" y="1"/>
            <a:ext cx="78797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as a Regulation and Deregulation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910" y="2093060"/>
            <a:ext cx="4095125" cy="3100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204" y="2097924"/>
            <a:ext cx="3760090" cy="3312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748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uiExpand="1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5" name="Rectangle 5"/>
          <p:cNvSpPr>
            <a:spLocks noChangeArrowheads="1"/>
          </p:cNvSpPr>
          <p:nvPr/>
        </p:nvSpPr>
        <p:spPr bwMode="auto">
          <a:xfrm>
            <a:off x="1752600" y="533400"/>
            <a:ext cx="8534400" cy="18288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Command – central authority owns and operates the Factors of Production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Centrally Planned Economy – central government answers the three economic questions; WHAT to produce, HOW to produce, and FOR WHOM to produce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Oppose private property, free market pricing, economic freedom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1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Command Economies</a:t>
            </a:r>
          </a:p>
        </p:txBody>
      </p:sp>
      <p:pic>
        <p:nvPicPr>
          <p:cNvPr id="21508" name="Picture 4" descr="Image result for fidel cast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196" y="2438401"/>
            <a:ext cx="2393004" cy="3541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0" name="Picture 6" descr="Image result for kim jong 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2781554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2" name="Picture 8" descr="Image result for len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2634343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2289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2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2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5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5" name="Rectangle 5"/>
          <p:cNvSpPr>
            <a:spLocks noChangeArrowheads="1"/>
          </p:cNvSpPr>
          <p:nvPr/>
        </p:nvSpPr>
        <p:spPr bwMode="auto">
          <a:xfrm>
            <a:off x="1676400" y="381000"/>
            <a:ext cx="8915400" cy="23622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000" dirty="0">
                <a:latin typeface="Arial Unicode MS" pitchFamily="34" charset="-128"/>
              </a:rPr>
              <a:t>Karl Marx – German social philosopher that studied economic systems in Europe 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FFFF00"/>
                </a:solidFill>
              </a:rPr>
              <a:t>Communist Manifesto – written by Marx and Frederick Engels became basis for modern-day command economies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CCFF"/>
                </a:solidFill>
              </a:rPr>
              <a:t>Thought capitalism would fail because it put too much wealth in the hands of few and left everyone else poor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rgbClr val="00FF00"/>
                </a:solidFill>
              </a:rPr>
              <a:t>Believed in a “no-class” system, where all share in wealth/power</a:t>
            </a:r>
            <a:endParaRPr lang="en-US" sz="2000" dirty="0">
              <a:solidFill>
                <a:srgbClr val="00FF00"/>
              </a:solidFill>
              <a:latin typeface="Arial Unicode MS" pitchFamily="34" charset="-128"/>
            </a:endParaRP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n"/>
              <a:defRPr/>
            </a:pPr>
            <a:endParaRPr lang="en-US" sz="2000" dirty="0">
              <a:latin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-76200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Socialism and Communism</a:t>
            </a:r>
          </a:p>
        </p:txBody>
      </p:sp>
      <p:pic>
        <p:nvPicPr>
          <p:cNvPr id="22530" name="Picture 2" descr="Image result for karl mar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2844286"/>
            <a:ext cx="2807423" cy="3556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1" y="2844286"/>
            <a:ext cx="444587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92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2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2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2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5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28801" y="121950"/>
          <a:ext cx="8305801" cy="650745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068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u="sng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852" marR="65852" marT="65852" marB="6585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+mn-lt"/>
                        </a:rPr>
                        <a:t>Tradition </a:t>
                      </a:r>
                      <a:endParaRPr lang="en-US" sz="1600" b="1" u="sng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/>
                      <a:endParaRPr lang="en-US" sz="1600" b="1" u="sng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852" marR="65852" marT="65852" marB="65852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+mn-lt"/>
                        </a:rPr>
                        <a:t>Command </a:t>
                      </a:r>
                      <a:endParaRPr lang="en-US" sz="1600" b="1" u="sng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852" marR="65852" marT="65852" marB="65852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+mn-lt"/>
                        </a:rPr>
                        <a:t>Market </a:t>
                      </a:r>
                      <a:endParaRPr lang="en-US" sz="1600" b="1" u="sng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852" marR="65852" marT="65852" marB="65852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8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What to Produce?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40" marR="66040" marT="66040" marB="6604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852" marR="65852" marT="65852" marB="65852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852" marR="65852" marT="65852" marB="65852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852" marR="65852" marT="65852" marB="65852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9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How to Produce it?</a:t>
                      </a:r>
                    </a:p>
                  </a:txBody>
                  <a:tcPr marL="66040" marR="66040" marT="66040" marB="6604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852" marR="65852" marT="65852" marB="65852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852" marR="65852" marT="65852" marB="65852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852" marR="65852" marT="65852" marB="65852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For Whom to Produce?</a:t>
                      </a:r>
                    </a:p>
                  </a:txBody>
                  <a:tcPr marL="66040" marR="66040" marT="66040" marB="6604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852" marR="65852" marT="65852" marB="65852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852" marR="65852" marT="65852" marB="65852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852" marR="65852" marT="65852" marB="65852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24200" y="190500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Based on habit ritual and custom.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4200" y="35052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Based on tradition, habit and custom; the way its always been done.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4200" y="5018782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tribe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0200" y="1905001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Whatever the government tells them to produce.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10200" y="3512404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Based on the government.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0200" y="4977826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Whoever the government tells them to produce it for.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01000" y="190500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Whatever is in demand by the consumers.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01000" y="34290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most efficient method possible; technological innovations.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01000" y="495300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Consumers that are willing to purchase.</a:t>
            </a:r>
          </a:p>
        </p:txBody>
      </p:sp>
      <p:pic>
        <p:nvPicPr>
          <p:cNvPr id="23555" name="Picture 3" descr="70aed943-7b17-4799-ad39-cdf61a5b879b@namprd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3333"/>
          <a:stretch/>
        </p:blipFill>
        <p:spPr bwMode="auto">
          <a:xfrm>
            <a:off x="7986409" y="533400"/>
            <a:ext cx="2057400" cy="1170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dfa84872-54c6-4ad8-be50-0bde5dc3cb60@namprd0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7" t="14959" r="25634" b="6691"/>
          <a:stretch/>
        </p:blipFill>
        <p:spPr bwMode="auto">
          <a:xfrm>
            <a:off x="3657601" y="482029"/>
            <a:ext cx="891223" cy="127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Image result for north korean soldi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2198"/>
            <a:ext cx="1752600" cy="12316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855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-160337"/>
            <a:ext cx="8991600" cy="6937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Daily Assignment – Comparing Economic Systems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76400" y="457201"/>
          <a:ext cx="8763000" cy="636756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89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u="sng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852" marR="65852" marT="65852" marB="6585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+mn-lt"/>
                        </a:rPr>
                        <a:t>Tradition </a:t>
                      </a:r>
                      <a:endParaRPr lang="en-US" sz="1600" b="1" u="sng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/>
                      <a:endParaRPr lang="en-US" sz="1600" b="1" u="sng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852" marR="65852" marT="65852" marB="65852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+mn-lt"/>
                        </a:rPr>
                        <a:t>Command </a:t>
                      </a:r>
                      <a:endParaRPr lang="en-US" sz="1600" b="1" u="sng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852" marR="65852" marT="65852" marB="65852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+mn-lt"/>
                        </a:rPr>
                        <a:t>Market </a:t>
                      </a:r>
                      <a:endParaRPr lang="en-US" sz="1600" b="1" u="sng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852" marR="65852" marT="65852" marB="65852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267">
                <a:tc>
                  <a:txBody>
                    <a:bodyPr/>
                    <a:lstStyle/>
                    <a:p>
                      <a:pPr marL="0" marR="0"/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852" marR="65852" marT="65852" marB="6585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852" marR="65852" marT="65852" marB="65852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 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852" marR="65852" marT="65852" marB="65852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9.</a:t>
                      </a:r>
                    </a:p>
                  </a:txBody>
                  <a:tcPr marL="65852" marR="65852" marT="65852" marB="65852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427">
                <a:tc>
                  <a:txBody>
                    <a:bodyPr/>
                    <a:lstStyle/>
                    <a:p>
                      <a:pPr marL="0" marR="0"/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852" marR="65852" marT="65852" marB="6585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852" marR="65852" marT="65852" marB="65852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852" marR="65852" marT="65852" marB="65852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852" marR="65852" marT="65852" marB="65852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6573">
                <a:tc>
                  <a:txBody>
                    <a:bodyPr/>
                    <a:lstStyle/>
                    <a:p>
                      <a:pPr marL="0" marR="0"/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852" marR="65852" marT="65852" marB="6585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852" marR="65852" marT="65852" marB="65852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65852" marR="65852" marT="65852" marB="65852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5852" marR="65852" marT="65852" marB="65852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4062" name="TextBox 5"/>
          <p:cNvSpPr txBox="1">
            <a:spLocks noChangeArrowheads="1"/>
          </p:cNvSpPr>
          <p:nvPr/>
        </p:nvSpPr>
        <p:spPr bwMode="auto">
          <a:xfrm rot="-5400000">
            <a:off x="1363663" y="3579813"/>
            <a:ext cx="1219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cs typeface="Times New Roman" pitchFamily="18" charset="0"/>
              </a:rPr>
              <a:t>Advantages</a:t>
            </a:r>
            <a:endParaRPr lang="en-US" sz="1400"/>
          </a:p>
        </p:txBody>
      </p:sp>
      <p:sp>
        <p:nvSpPr>
          <p:cNvPr id="44063" name="TextBox 6"/>
          <p:cNvSpPr txBox="1">
            <a:spLocks noChangeArrowheads="1"/>
          </p:cNvSpPr>
          <p:nvPr/>
        </p:nvSpPr>
        <p:spPr bwMode="auto">
          <a:xfrm rot="-5400000">
            <a:off x="1249363" y="5761693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cs typeface="Times New Roman" pitchFamily="18" charset="0"/>
              </a:rPr>
              <a:t>Disadvantages</a:t>
            </a:r>
            <a:endParaRPr lang="en-US" sz="1400"/>
          </a:p>
        </p:txBody>
      </p:sp>
      <p:sp>
        <p:nvSpPr>
          <p:cNvPr id="44064" name="TextBox 8"/>
          <p:cNvSpPr txBox="1">
            <a:spLocks noChangeArrowheads="1"/>
          </p:cNvSpPr>
          <p:nvPr/>
        </p:nvSpPr>
        <p:spPr bwMode="auto">
          <a:xfrm rot="-5400000">
            <a:off x="1444626" y="1903413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cs typeface="Times New Roman" pitchFamily="18" charset="0"/>
              </a:rPr>
              <a:t>Examples</a:t>
            </a:r>
            <a:endParaRPr lang="en-US" sz="1400"/>
          </a:p>
        </p:txBody>
      </p:sp>
      <p:sp>
        <p:nvSpPr>
          <p:cNvPr id="7" name="TextBox 6"/>
          <p:cNvSpPr txBox="1"/>
          <p:nvPr/>
        </p:nvSpPr>
        <p:spPr>
          <a:xfrm>
            <a:off x="2590800" y="1109246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Central African </a:t>
            </a:r>
            <a:r>
              <a:rPr lang="en-US" sz="1600" dirty="0" err="1"/>
              <a:t>Mbuti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1490246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Australian Aborigines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18288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Inuits</a:t>
            </a:r>
            <a:r>
              <a:rPr lang="en-US" sz="1600" dirty="0"/>
              <a:t> of Canada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0800" y="289560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Everyone knows their role in society/economy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0800" y="3969604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Economic questions are answered based on tradition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00" y="5046583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Discourages new ideas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90800" y="595378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Lack of progress, lower standard of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1600" y="11430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North Korea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81600" y="149024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Cuba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18288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China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81600" y="21336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Former Soviet Union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1600" y="289560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Change economic direction in  a short time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81600" y="35814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Health and public services are available at little or no cost (regardless of income)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81600" y="50393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designed to meet wants of consumers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81600" y="54203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Does not give incentive to work hard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81600" y="58013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Large decision-making  bureaucracy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81600" y="6182381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Lack of economic flexibility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81600" y="63347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Lack of economic freedom, profit motive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48600" y="1143000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United States</a:t>
            </a:r>
          </a:p>
          <a:p>
            <a:r>
              <a:rPr lang="en-US" sz="1200" dirty="0"/>
              <a:t>Canada</a:t>
            </a:r>
          </a:p>
          <a:p>
            <a:r>
              <a:rPr lang="en-US" sz="1200" dirty="0"/>
              <a:t>Japan</a:t>
            </a:r>
          </a:p>
          <a:p>
            <a:r>
              <a:rPr lang="en-US" sz="1200" dirty="0"/>
              <a:t>South Korea</a:t>
            </a:r>
          </a:p>
          <a:p>
            <a:r>
              <a:rPr lang="en-US" sz="1200" dirty="0"/>
              <a:t>Singapore</a:t>
            </a:r>
          </a:p>
          <a:p>
            <a:r>
              <a:rPr lang="en-US" sz="1200" dirty="0"/>
              <a:t>Germany</a:t>
            </a:r>
          </a:p>
          <a:p>
            <a:r>
              <a:rPr lang="en-US" sz="1200" dirty="0"/>
              <a:t>France</a:t>
            </a:r>
          </a:p>
          <a:p>
            <a:r>
              <a:rPr lang="en-US" sz="1200" dirty="0"/>
              <a:t>Great Britain</a:t>
            </a:r>
          </a:p>
          <a:p>
            <a:r>
              <a:rPr lang="en-US" sz="1200" dirty="0"/>
              <a:t>Western Europe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48600" y="28956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Adjust to change over time</a:t>
            </a:r>
          </a:p>
          <a:p>
            <a:endParaRPr lang="en-US" sz="1200" dirty="0"/>
          </a:p>
          <a:p>
            <a:r>
              <a:rPr lang="en-US" sz="1200" dirty="0"/>
              <a:t>Individual economic freedom</a:t>
            </a:r>
          </a:p>
          <a:p>
            <a:endParaRPr lang="en-US" sz="1200" dirty="0"/>
          </a:p>
          <a:p>
            <a:r>
              <a:rPr lang="en-US" sz="1200" dirty="0"/>
              <a:t>Limited government interference</a:t>
            </a:r>
          </a:p>
          <a:p>
            <a:endParaRPr lang="en-US" sz="1200" dirty="0"/>
          </a:p>
          <a:p>
            <a:r>
              <a:rPr lang="en-US" sz="1200" dirty="0"/>
              <a:t>Decision-making is decentralized</a:t>
            </a:r>
          </a:p>
          <a:p>
            <a:r>
              <a:rPr lang="en-US" sz="1200" dirty="0"/>
              <a:t>Variety of goods and services</a:t>
            </a:r>
          </a:p>
          <a:p>
            <a:endParaRPr lang="en-US" sz="1200" dirty="0"/>
          </a:p>
          <a:p>
            <a:r>
              <a:rPr lang="en-US" sz="1200" dirty="0"/>
              <a:t>High degree of consumer satisfaction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48600" y="5029200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Does not provide  basic needs for everyone</a:t>
            </a:r>
          </a:p>
          <a:p>
            <a:r>
              <a:rPr lang="en-US" sz="1200" dirty="0"/>
              <a:t>Lack of public goods by private markets</a:t>
            </a:r>
          </a:p>
          <a:p>
            <a:r>
              <a:rPr lang="en-US" sz="1200" dirty="0"/>
              <a:t>High degree of uncertainty, job loss, competition</a:t>
            </a:r>
          </a:p>
          <a:p>
            <a:r>
              <a:rPr lang="en-US" sz="1200" dirty="0"/>
              <a:t>Market failures (monopoly)</a:t>
            </a:r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5851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build="p" bldLvl="3"/>
      <p:bldP spid="30" grpId="0" build="p" bldLvl="3"/>
      <p:bldP spid="31" grpId="0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00200" y="0"/>
          <a:ext cx="8991600" cy="66294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43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9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7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Economic Goals</a:t>
                      </a:r>
                      <a:endParaRPr lang="en-US" sz="1600" b="1" u="sng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852" marR="65852" marT="65852" marB="6585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Market </a:t>
                      </a:r>
                      <a:endParaRPr lang="en-US" sz="1600" b="1" u="sng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852" marR="65852" marT="65852" marB="65852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Command </a:t>
                      </a:r>
                      <a:endParaRPr lang="en-US" sz="1600" b="1" u="sng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852" marR="65852" marT="65852" marB="65852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b="1" u="sng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Tradition </a:t>
                      </a:r>
                      <a:endParaRPr lang="en-US" sz="1600" b="1" u="sng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852" marR="65852" marT="65852" marB="65852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459"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Economic Freedom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852" marR="65852" marT="65852" marB="6585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852" marR="65852" marT="65852" marB="65852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852" marR="65852" marT="65852" marB="65852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852" marR="65852" marT="65852" marB="65852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520"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Economic Efficiency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852" marR="65852" marT="65852" marB="6585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852" marR="65852" marT="65852" marB="65852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852" marR="65852" marT="65852" marB="65852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852" marR="65852" marT="65852" marB="65852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5363"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Economic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Security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852" marR="65852" marT="65852" marB="6585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Arial Unicode MS"/>
                        <a:cs typeface="Calibri" pitchFamily="34" charset="0"/>
                      </a:endParaRPr>
                    </a:p>
                  </a:txBody>
                  <a:tcPr marL="65852" marR="65852" marT="65852" marB="65852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852" marR="65852" marT="65852" marB="65852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852" marR="65852" marT="65852" marB="65852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520">
                <a:tc>
                  <a:txBody>
                    <a:bodyPr/>
                    <a:lstStyle/>
                    <a:p>
                      <a:pPr marL="0" marR="0"/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Economic</a:t>
                      </a:r>
                      <a:r>
                        <a:rPr lang="en-US" sz="13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Predictability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852" marR="65852" marT="65852" marB="6585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852" marR="65852" marT="65852" marB="65852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852" marR="65852" marT="65852" marB="65852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852" marR="65852" marT="65852" marB="65852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5363"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Economic Equity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852" marR="65852" marT="65852" marB="6585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852" marR="65852" marT="65852" marB="65852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852" marR="65852" marT="65852" marB="65852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852" marR="65852" marT="65852" marB="65852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5363"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Economic Growth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852" marR="65852" marT="65852" marB="6585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852" marR="65852" marT="65852" marB="65852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852" marR="65852" marT="65852" marB="65852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852" marR="65852" marT="65852" marB="65852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3268">
                <a:tc>
                  <a:txBody>
                    <a:bodyPr/>
                    <a:lstStyle/>
                    <a:p>
                      <a:pPr marL="0" marR="0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Economic Innovation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852" marR="65852" marT="65852" marB="6585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852" marR="65852" marT="65852" marB="65852"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852" marR="65852" marT="65852" marB="65852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5852" marR="65852" marT="65852" marB="65852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05200" y="1193392"/>
            <a:ext cx="213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libri" pitchFamily="34" charset="0"/>
                <a:cs typeface="Calibri" pitchFamily="34" charset="0"/>
              </a:rPr>
              <a:t>Efficency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= money</a:t>
            </a:r>
            <a:endParaRPr lang="en-US" sz="1600" dirty="0"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1193392"/>
            <a:ext cx="236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itchFamily="34" charset="0"/>
                <a:cs typeface="Calibri" pitchFamily="34" charset="0"/>
              </a:rPr>
              <a:t>Lack of profit motive</a:t>
            </a:r>
            <a:endParaRPr lang="en-US" sz="1600" dirty="0"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53400" y="1193392"/>
            <a:ext cx="2514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itchFamily="34" charset="0"/>
                <a:cs typeface="Calibri" pitchFamily="34" charset="0"/>
              </a:rPr>
              <a:t>Lack of modern technology</a:t>
            </a:r>
            <a:endParaRPr lang="en-US" sz="1600" dirty="0"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2031592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Limited government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5000" y="1992123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Government provides jobs </a:t>
            </a:r>
            <a:endParaRPr lang="en-US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endParaRPr lang="en-US" dirty="0"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57504" y="2130623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Assigned roles</a:t>
            </a:r>
            <a:endParaRPr lang="en-US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endParaRPr lang="en-US" dirty="0"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0" y="2895599"/>
            <a:ext cx="243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itchFamily="34" charset="0"/>
                <a:cs typeface="Calibri" pitchFamily="34" charset="0"/>
              </a:rPr>
              <a:t>Open markets  and free trade (import if we have a shortage)</a:t>
            </a:r>
            <a:endParaRPr lang="en-US" sz="1600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endParaRPr lang="en-US" sz="1600" dirty="0"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5000" y="2895600"/>
            <a:ext cx="243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itchFamily="34" charset="0"/>
                <a:cs typeface="Calibri" pitchFamily="34" charset="0"/>
              </a:rPr>
              <a:t>Government mismanagement can lead to shortages</a:t>
            </a:r>
            <a:endParaRPr lang="en-US" sz="1600" dirty="0"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29600" y="2882205"/>
            <a:ext cx="2438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Hunter-gatherer problem</a:t>
            </a:r>
            <a:endParaRPr lang="en-US" sz="2000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endParaRPr lang="en-US" sz="2000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endParaRPr lang="en-US" sz="2000" dirty="0"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29000" y="3784937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Paid based on skills</a:t>
            </a:r>
            <a:endParaRPr lang="en-US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endParaRPr lang="en-US" dirty="0"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15000" y="3810000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Collectivism (no individualism) Everyone paid the same</a:t>
            </a:r>
            <a:endParaRPr lang="en-US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endParaRPr lang="en-US" dirty="0"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29600" y="3770293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Everyone shares</a:t>
            </a:r>
            <a:endParaRPr lang="en-US" dirty="0">
              <a:latin typeface="Calibri" pitchFamily="34" charset="0"/>
              <a:ea typeface="Times New Roman"/>
              <a:cs typeface="Calibri" pitchFamily="34" charset="0"/>
            </a:endParaRPr>
          </a:p>
          <a:p>
            <a:endParaRPr lang="en-US" dirty="0"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05200" y="4648199"/>
            <a:ext cx="205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Competition and profit motive leads to growth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91200" y="47244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Slow - lack of profit motive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229600" y="47244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Lack of innovation</a:t>
            </a:r>
            <a:endParaRPr lang="en-US" dirty="0">
              <a:ea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429000" y="5599093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Innovations save time and money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15000" y="5585935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Lack of incentive to produce quickly</a:t>
            </a:r>
            <a:endParaRPr lang="en-US" dirty="0">
              <a:ea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229600" y="5599092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Lack of modern innovations</a:t>
            </a:r>
            <a:endParaRPr lang="en-US" dirty="0">
              <a:ea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505200" y="457201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Freedom to buy and sell</a:t>
            </a:r>
            <a:endParaRPr lang="en-US" dirty="0"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000" y="304800"/>
            <a:ext cx="236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Lack of freedom; controlled by the government</a:t>
            </a:r>
            <a:endParaRPr lang="en-US" dirty="0"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29600" y="304801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 Based on custom, heritage and tradition</a:t>
            </a:r>
            <a:endParaRPr lang="en-US" dirty="0">
              <a:latin typeface="Calibri" pitchFamily="34" charset="0"/>
              <a:ea typeface="Times New Roman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46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1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Buyers, Sellers and the Government</a:t>
            </a:r>
          </a:p>
        </p:txBody>
      </p:sp>
      <p:pic>
        <p:nvPicPr>
          <p:cNvPr id="133124" name="Picture 4" descr="http://www.nerdwallet.com/blog/markets/files/2012/07/uncle_sam_tax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1" y="914400"/>
            <a:ext cx="3535417" cy="4457700"/>
          </a:xfrm>
          <a:prstGeom prst="rect">
            <a:avLst/>
          </a:prstGeom>
          <a:noFill/>
        </p:spPr>
      </p:pic>
      <p:pic>
        <p:nvPicPr>
          <p:cNvPr id="6" name="Picture 2" descr="ac6fd206-6d6b-4a99-9401-5f2db6857ede@namprd0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5"/>
          <a:stretch/>
        </p:blipFill>
        <p:spPr bwMode="auto">
          <a:xfrm>
            <a:off x="8269790" y="1828800"/>
            <a:ext cx="1644070" cy="1949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a751ed26-fc77-4c7d-b937-88a64742eb5a@namprd0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t="4222"/>
          <a:stretch/>
        </p:blipFill>
        <p:spPr bwMode="auto">
          <a:xfrm>
            <a:off x="1775052" y="1961713"/>
            <a:ext cx="2438400" cy="1683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135386" y="5372101"/>
            <a:ext cx="7921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In a mixed economy the government regulates and taxes.</a:t>
            </a:r>
          </a:p>
        </p:txBody>
      </p:sp>
    </p:spTree>
    <p:extLst>
      <p:ext uri="{BB962C8B-B14F-4D97-AF65-F5344CB8AC3E}">
        <p14:creationId xmlns:p14="http://schemas.microsoft.com/office/powerpoint/2010/main" val="3831679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243"/>
            <a:ext cx="8229600" cy="792162"/>
          </a:xfrm>
        </p:spPr>
        <p:txBody>
          <a:bodyPr/>
          <a:lstStyle/>
          <a:p>
            <a:r>
              <a:rPr lang="en-US" dirty="0"/>
              <a:t>The Market for Guns</a:t>
            </a:r>
          </a:p>
        </p:txBody>
      </p:sp>
      <p:pic>
        <p:nvPicPr>
          <p:cNvPr id="11266" name="Picture 2" descr="576ea786-791d-4d7a-98fc-779005e1965b@namprd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90601"/>
            <a:ext cx="6553200" cy="438245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85900" y="5486401"/>
            <a:ext cx="922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The market for guns is regulated and is not a completely free market. Therefore, it limits who can purchase guns. </a:t>
            </a:r>
          </a:p>
        </p:txBody>
      </p:sp>
    </p:spTree>
    <p:extLst>
      <p:ext uri="{BB962C8B-B14F-4D97-AF65-F5344CB8AC3E}">
        <p14:creationId xmlns:p14="http://schemas.microsoft.com/office/powerpoint/2010/main" val="402166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File:JamesBrady BillClint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054161"/>
            <a:ext cx="2307110" cy="2430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19300" y="318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/>
              <a:t>The Market for Guns is Often Regulated</a:t>
            </a:r>
          </a:p>
        </p:txBody>
      </p:sp>
      <p:pic>
        <p:nvPicPr>
          <p:cNvPr id="12290" name="Picture 2" descr="99b3529b-774a-4f6f-855c-b3f83b0b5a3c@namprd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11" y="1143001"/>
            <a:ext cx="2326647" cy="23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521e6223-5ae1-4072-96cd-44d209e5a6c4@namprd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57" y="1219751"/>
            <a:ext cx="3386431" cy="226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524000" y="4101706"/>
            <a:ext cx="922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In 1993, Bill Clinton signed into law the Brady Bill which required a waiting period for handgun purchases and background checks.</a:t>
            </a:r>
          </a:p>
        </p:txBody>
      </p:sp>
    </p:spTree>
    <p:extLst>
      <p:ext uri="{BB962C8B-B14F-4D97-AF65-F5344CB8AC3E}">
        <p14:creationId xmlns:p14="http://schemas.microsoft.com/office/powerpoint/2010/main" val="148057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Television and Radio is also Regulated</a:t>
            </a:r>
          </a:p>
        </p:txBody>
      </p:sp>
      <p:pic>
        <p:nvPicPr>
          <p:cNvPr id="1030" name="Picture 6" descr="http://icannwiki.com/images/1/10/Fcc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1217738"/>
            <a:ext cx="2895600" cy="29240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5000" y="43434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During his time on air, Howard Stern amassed over 2.5 Million in fines from the FCC because of inappropriate content.</a:t>
            </a:r>
          </a:p>
        </p:txBody>
      </p:sp>
      <p:pic>
        <p:nvPicPr>
          <p:cNvPr id="13314" name="Picture 2" descr="Image result for howard stern wikipedia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961274"/>
            <a:ext cx="3126503" cy="4318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71793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123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proposal for regulation in the NYC soda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1"/>
            <a:ext cx="8229600" cy="4525963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http://www.youtube.com/watch?v=24sJe9H29NE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9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201" y="970509"/>
            <a:ext cx="2653045" cy="44359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7601" y="-76200"/>
            <a:ext cx="4995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Economic Freedom Index</a:t>
            </a:r>
            <a:endParaRPr lang="en-US" sz="3600" dirty="0"/>
          </a:p>
        </p:txBody>
      </p:sp>
      <p:pic>
        <p:nvPicPr>
          <p:cNvPr id="133125" name="Picture 5" descr="http://konifa.files.wordpress.com/2010/01/heritage-foundation-2010-economic-freedom-top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914400"/>
            <a:ext cx="3048000" cy="54532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0" y="533400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2008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91545" y="518942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2016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8800" y="5224624"/>
            <a:ext cx="2743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15244" y="4724400"/>
            <a:ext cx="2743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05001" y="6396932"/>
            <a:ext cx="852487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We are not the freest economy in the world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5710" y="914400"/>
            <a:ext cx="2481177" cy="53886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89678" y="479305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2017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85710" y="5715001"/>
            <a:ext cx="2203703" cy="3219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05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752600" y="561281"/>
            <a:ext cx="8677274" cy="1265029"/>
          </a:xfrm>
          <a:solidFill>
            <a:srgbClr val="00206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Public sector- provided by the government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Education, Military, National Park, Teachers, Police, Firefighters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>
                <a:solidFill>
                  <a:srgbClr val="00CCFF"/>
                </a:solidFill>
                <a:latin typeface="Calibri" pitchFamily="34" charset="0"/>
                <a:cs typeface="Calibri" pitchFamily="34" charset="0"/>
              </a:rPr>
              <a:t>Private sector- provided by businesses (firms)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1" y="-76200"/>
            <a:ext cx="56043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as a Provider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101823"/>
            <a:ext cx="3048000" cy="34747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362" name="Picture 2" descr="4ec622d3-fd5d-4405-98bf-dae6f8be5370@namprd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1905001"/>
            <a:ext cx="2901275" cy="1934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62068076-1854-45b8-8d18-7eb051e84982@namprd0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674"/>
          <a:stretch/>
        </p:blipFill>
        <p:spPr bwMode="auto">
          <a:xfrm>
            <a:off x="1651068" y="1985479"/>
            <a:ext cx="2616132" cy="1863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093668a6-e949-4e6d-ad4c-b82b0d51cae9@namprd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68" y="4007748"/>
            <a:ext cx="2666844" cy="17834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365" name="Picture 5" descr="ab8ca0e9-cfeb-403a-93a0-dc907680f357@namprd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74" y="4007748"/>
            <a:ext cx="2811602" cy="2012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570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676400" y="769441"/>
            <a:ext cx="8839200" cy="1447800"/>
          </a:xfrm>
          <a:solidFill>
            <a:srgbClr val="00206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400" dirty="0">
                <a:latin typeface="Calibri" panose="020F0502020204030204" pitchFamily="34" charset="0"/>
              </a:rPr>
              <a:t>When the government takes from one group and gives to another group</a:t>
            </a:r>
          </a:p>
          <a:p>
            <a:pPr lvl="1" eaLnBrk="1" hangingPunct="1"/>
            <a:r>
              <a:rPr lang="en-US" dirty="0">
                <a:solidFill>
                  <a:srgbClr val="00FF00"/>
                </a:solidFill>
                <a:latin typeface="Calibri" panose="020F0502020204030204" pitchFamily="34" charset="0"/>
              </a:rPr>
              <a:t>Welfare, Social Security, Unemployment, Food Stamps, etc.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971800" y="1"/>
            <a:ext cx="59826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Redistribution of Income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514601"/>
            <a:ext cx="4876800" cy="25716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386" name="Picture 2" descr="Image result for welfare 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438400"/>
            <a:ext cx="2820703" cy="295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64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849</Words>
  <Application>Microsoft Macintosh PowerPoint</Application>
  <PresentationFormat>Widescreen</PresentationFormat>
  <Paragraphs>204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 Unicode MS</vt:lpstr>
      <vt:lpstr>Arial</vt:lpstr>
      <vt:lpstr>Calibri</vt:lpstr>
      <vt:lpstr>Calibri Light</vt:lpstr>
      <vt:lpstr>Wingdings</vt:lpstr>
      <vt:lpstr>Office Theme</vt:lpstr>
      <vt:lpstr>Markets Consist of Buyers (Households)  and Sellers (Firms)</vt:lpstr>
      <vt:lpstr>Buyers, Sellers and the Government</vt:lpstr>
      <vt:lpstr>The Market for Guns</vt:lpstr>
      <vt:lpstr>The Market for Guns is Often Regulated</vt:lpstr>
      <vt:lpstr>Television and Radio is also Regulated</vt:lpstr>
      <vt:lpstr>proposal for regulation in the NYC soda market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Assignment – Comparing Economic Systems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Markets Consist of Buyers (Households)  and Sellers (Firms)</dc:title>
  <dc:creator>Microsoft Office User</dc:creator>
  <cp:lastModifiedBy>Microsoft Office User</cp:lastModifiedBy>
  <cp:revision>1</cp:revision>
  <dcterms:created xsi:type="dcterms:W3CDTF">2020-03-06T21:05:46Z</dcterms:created>
  <dcterms:modified xsi:type="dcterms:W3CDTF">2020-03-06T21:06:23Z</dcterms:modified>
</cp:coreProperties>
</file>